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1"/>
  </p:sldMasterIdLst>
  <p:notesMasterIdLst>
    <p:notesMasterId r:id="rId24"/>
  </p:notesMasterIdLst>
  <p:sldIdLst>
    <p:sldId id="279" r:id="rId2"/>
    <p:sldId id="257" r:id="rId3"/>
    <p:sldId id="261" r:id="rId4"/>
    <p:sldId id="262" r:id="rId5"/>
    <p:sldId id="277" r:id="rId6"/>
    <p:sldId id="280" r:id="rId7"/>
    <p:sldId id="278" r:id="rId8"/>
    <p:sldId id="281" r:id="rId9"/>
    <p:sldId id="282" r:id="rId10"/>
    <p:sldId id="283" r:id="rId11"/>
    <p:sldId id="288" r:id="rId12"/>
    <p:sldId id="264" r:id="rId13"/>
    <p:sldId id="285" r:id="rId14"/>
    <p:sldId id="284" r:id="rId15"/>
    <p:sldId id="286" r:id="rId16"/>
    <p:sldId id="287" r:id="rId17"/>
    <p:sldId id="289" r:id="rId18"/>
    <p:sldId id="274" r:id="rId19"/>
    <p:sldId id="275" r:id="rId20"/>
    <p:sldId id="272" r:id="rId21"/>
    <p:sldId id="26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303"/>
    <p:restoredTop sz="94621"/>
  </p:normalViewPr>
  <p:slideViewPr>
    <p:cSldViewPr snapToGrid="0" snapToObjects="1">
      <p:cViewPr>
        <p:scale>
          <a:sx n="50" d="100"/>
          <a:sy n="50" d="100"/>
        </p:scale>
        <p:origin x="14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562C1-53E2-4339-9D7C-530BAC5BCD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291D61-1C13-4E06-B2B7-864D02B3C79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PART I: Identifying Values (LO2)</a:t>
          </a:r>
        </a:p>
      </dgm:t>
    </dgm:pt>
    <dgm:pt modelId="{6FDC0060-3604-4446-8A68-7D055F7AC303}" type="parTrans" cxnId="{3B42430B-AAF5-4CB4-B512-BEB2B9264AF6}">
      <dgm:prSet/>
      <dgm:spPr/>
      <dgm:t>
        <a:bodyPr/>
        <a:lstStyle/>
        <a:p>
          <a:endParaRPr lang="en-US"/>
        </a:p>
      </dgm:t>
    </dgm:pt>
    <dgm:pt modelId="{A9FE1B07-32D2-4254-A16A-C3590DB8A49E}" type="sibTrans" cxnId="{3B42430B-AAF5-4CB4-B512-BEB2B9264AF6}">
      <dgm:prSet/>
      <dgm:spPr/>
      <dgm:t>
        <a:bodyPr/>
        <a:lstStyle/>
        <a:p>
          <a:endParaRPr lang="en-US"/>
        </a:p>
      </dgm:t>
    </dgm:pt>
    <dgm:pt modelId="{3BE7FA2B-42F2-7A44-9398-421DA079DE2A}">
      <dgm:prSet/>
      <dgm:spPr/>
      <dgm:t>
        <a:bodyPr/>
        <a:lstStyle/>
        <a:p>
          <a:pPr rtl="0"/>
          <a:r>
            <a:rPr lang="en-GB" dirty="0"/>
            <a:t>PART II: Identifying Career Options (LO3)  </a:t>
          </a:r>
        </a:p>
      </dgm:t>
    </dgm:pt>
    <dgm:pt modelId="{185AB6BA-E685-3445-8C88-EF0ACA572C29}" type="parTrans" cxnId="{139563CF-745B-C741-8A24-61D8EACA5B4C}">
      <dgm:prSet/>
      <dgm:spPr/>
      <dgm:t>
        <a:bodyPr/>
        <a:lstStyle/>
        <a:p>
          <a:endParaRPr lang="en-GB"/>
        </a:p>
      </dgm:t>
    </dgm:pt>
    <dgm:pt modelId="{0D0A28AA-9316-C24B-9CF3-0C2E3AD7192A}" type="sibTrans" cxnId="{139563CF-745B-C741-8A24-61D8EACA5B4C}">
      <dgm:prSet/>
      <dgm:spPr/>
      <dgm:t>
        <a:bodyPr/>
        <a:lstStyle/>
        <a:p>
          <a:endParaRPr lang="en-GB"/>
        </a:p>
      </dgm:t>
    </dgm:pt>
    <dgm:pt modelId="{FA49DBC0-FDB5-B54D-8F93-81E6A259FF51}" type="pres">
      <dgm:prSet presAssocID="{8B3562C1-53E2-4339-9D7C-530BAC5BCD85}" presName="linear" presStyleCnt="0">
        <dgm:presLayoutVars>
          <dgm:animLvl val="lvl"/>
          <dgm:resizeHandles val="exact"/>
        </dgm:presLayoutVars>
      </dgm:prSet>
      <dgm:spPr/>
    </dgm:pt>
    <dgm:pt modelId="{61570FBB-0013-B240-9572-5B4E83351D33}" type="pres">
      <dgm:prSet presAssocID="{2B291D61-1C13-4E06-B2B7-864D02B3C7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E3EC8C-B85F-634F-A5C4-0091884C6DA8}" type="pres">
      <dgm:prSet presAssocID="{A9FE1B07-32D2-4254-A16A-C3590DB8A49E}" presName="spacer" presStyleCnt="0"/>
      <dgm:spPr/>
    </dgm:pt>
    <dgm:pt modelId="{6AF96F37-DE51-EF44-82EC-A4EB4B97DFFE}" type="pres">
      <dgm:prSet presAssocID="{3BE7FA2B-42F2-7A44-9398-421DA079DE2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42430B-AAF5-4CB4-B512-BEB2B9264AF6}" srcId="{8B3562C1-53E2-4339-9D7C-530BAC5BCD85}" destId="{2B291D61-1C13-4E06-B2B7-864D02B3C794}" srcOrd="0" destOrd="0" parTransId="{6FDC0060-3604-4446-8A68-7D055F7AC303}" sibTransId="{A9FE1B07-32D2-4254-A16A-C3590DB8A49E}"/>
    <dgm:cxn modelId="{E2058347-38C2-1F42-B5B4-8FDFA46C2F70}" type="presOf" srcId="{3BE7FA2B-42F2-7A44-9398-421DA079DE2A}" destId="{6AF96F37-DE51-EF44-82EC-A4EB4B97DFFE}" srcOrd="0" destOrd="0" presId="urn:microsoft.com/office/officeart/2005/8/layout/vList2"/>
    <dgm:cxn modelId="{E0660E65-E91D-7B40-B59E-E9CA2E7C3D7C}" type="presOf" srcId="{8B3562C1-53E2-4339-9D7C-530BAC5BCD85}" destId="{FA49DBC0-FDB5-B54D-8F93-81E6A259FF51}" srcOrd="0" destOrd="0" presId="urn:microsoft.com/office/officeart/2005/8/layout/vList2"/>
    <dgm:cxn modelId="{139563CF-745B-C741-8A24-61D8EACA5B4C}" srcId="{8B3562C1-53E2-4339-9D7C-530BAC5BCD85}" destId="{3BE7FA2B-42F2-7A44-9398-421DA079DE2A}" srcOrd="1" destOrd="0" parTransId="{185AB6BA-E685-3445-8C88-EF0ACA572C29}" sibTransId="{0D0A28AA-9316-C24B-9CF3-0C2E3AD7192A}"/>
    <dgm:cxn modelId="{9BE550F2-A26D-4D43-BD43-C3D276057B42}" type="presOf" srcId="{2B291D61-1C13-4E06-B2B7-864D02B3C794}" destId="{61570FBB-0013-B240-9572-5B4E83351D33}" srcOrd="0" destOrd="0" presId="urn:microsoft.com/office/officeart/2005/8/layout/vList2"/>
    <dgm:cxn modelId="{74BD2540-6CF5-4C4D-97F3-CE2CD82A279B}" type="presParOf" srcId="{FA49DBC0-FDB5-B54D-8F93-81E6A259FF51}" destId="{61570FBB-0013-B240-9572-5B4E83351D33}" srcOrd="0" destOrd="0" presId="urn:microsoft.com/office/officeart/2005/8/layout/vList2"/>
    <dgm:cxn modelId="{15A30C55-7099-4846-ABB6-B76876B515BC}" type="presParOf" srcId="{FA49DBC0-FDB5-B54D-8F93-81E6A259FF51}" destId="{54E3EC8C-B85F-634F-A5C4-0091884C6DA8}" srcOrd="1" destOrd="0" presId="urn:microsoft.com/office/officeart/2005/8/layout/vList2"/>
    <dgm:cxn modelId="{DEE11CBA-FBC7-8C46-805D-0EEA52A94139}" type="presParOf" srcId="{FA49DBC0-FDB5-B54D-8F93-81E6A259FF51}" destId="{6AF96F37-DE51-EF44-82EC-A4EB4B97DFF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70FBB-0013-B240-9572-5B4E83351D33}">
      <dsp:nvSpPr>
        <dsp:cNvPr id="0" name=""/>
        <dsp:cNvSpPr/>
      </dsp:nvSpPr>
      <dsp:spPr>
        <a:xfrm>
          <a:off x="0" y="184211"/>
          <a:ext cx="6545199" cy="2148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>
              <a:solidFill>
                <a:schemeClr val="bg1"/>
              </a:solidFill>
            </a:rPr>
            <a:t>PART I: Identifying Values (LO2)</a:t>
          </a:r>
        </a:p>
      </dsp:txBody>
      <dsp:txXfrm>
        <a:off x="104863" y="289074"/>
        <a:ext cx="6335473" cy="1938394"/>
      </dsp:txXfrm>
    </dsp:sp>
    <dsp:sp modelId="{6AF96F37-DE51-EF44-82EC-A4EB4B97DFFE}">
      <dsp:nvSpPr>
        <dsp:cNvPr id="0" name=""/>
        <dsp:cNvSpPr/>
      </dsp:nvSpPr>
      <dsp:spPr>
        <a:xfrm>
          <a:off x="0" y="2487851"/>
          <a:ext cx="6545199" cy="214812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 dirty="0"/>
            <a:t>PART II: Identifying Career Options (LO3)  </a:t>
          </a:r>
        </a:p>
      </dsp:txBody>
      <dsp:txXfrm>
        <a:off x="104863" y="2592714"/>
        <a:ext cx="6335473" cy="1938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C4AF-04F1-5F44-824D-82A90AACCBD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5092-71B5-7F4C-8334-BF7EE61DB2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5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8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80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56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02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4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0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1043BC-2D68-9B43-8C4D-3D0E7FE55DF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93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FfL46OzY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3FfL46OzYI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30-521A-B046-9559-4D88855A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013" y="751824"/>
            <a:ext cx="10396478" cy="242146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300" b="1" dirty="0">
                <a:latin typeface="+mn-lt"/>
              </a:rPr>
              <a:t>Professional Development Skills </a:t>
            </a:r>
            <a:br>
              <a:rPr lang="en-GB" sz="4300" b="1" dirty="0">
                <a:latin typeface="+mn-lt"/>
              </a:rPr>
            </a:br>
            <a:r>
              <a:rPr lang="en-GB" sz="4300" b="1" dirty="0">
                <a:latin typeface="+mn-lt"/>
              </a:rPr>
              <a:t>Part 1</a:t>
            </a:r>
            <a:br>
              <a:rPr lang="en-GB" sz="4300" b="1" dirty="0">
                <a:latin typeface="+mn-lt"/>
              </a:rPr>
            </a:br>
            <a:br>
              <a:rPr lang="en-GB" sz="2000" b="1" dirty="0">
                <a:latin typeface="+mn-lt"/>
              </a:rPr>
            </a:br>
            <a:r>
              <a:rPr lang="en-GB" sz="2000" b="1" dirty="0">
                <a:latin typeface="+mn-lt"/>
              </a:rPr>
              <a:t> </a:t>
            </a:r>
            <a:r>
              <a:rPr lang="en-GB" sz="4300" b="1" dirty="0">
                <a:latin typeface="+mn-lt"/>
              </a:rPr>
              <a:t>Week 3 – Station 2 &amp; 3: Assessing Yourself</a:t>
            </a:r>
            <a:br>
              <a:rPr lang="en-GB" sz="4300" b="1" dirty="0">
                <a:latin typeface="+mn-lt"/>
              </a:rPr>
            </a:br>
            <a:r>
              <a:rPr lang="en-GB" sz="4300" b="1" dirty="0">
                <a:latin typeface="+mn-lt"/>
              </a:rPr>
              <a:t> and Identifying career Options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DE92-174F-0245-83EB-155A8EDCF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657" y="3387600"/>
            <a:ext cx="9072533" cy="2990609"/>
          </a:xfrm>
        </p:spPr>
        <p:txBody>
          <a:bodyPr>
            <a:noAutofit/>
          </a:bodyPr>
          <a:lstStyle/>
          <a:p>
            <a:pPr algn="l"/>
            <a:r>
              <a:rPr lang="en-GB" sz="3000" b="1" dirty="0"/>
              <a:t>Lecturer: </a:t>
            </a:r>
            <a:r>
              <a:rPr lang="en-GB" sz="3000" dirty="0"/>
              <a:t>… </a:t>
            </a:r>
          </a:p>
          <a:p>
            <a:pPr algn="l"/>
            <a:r>
              <a:rPr lang="en-GB" sz="3000" b="1" dirty="0"/>
              <a:t>Email: </a:t>
            </a:r>
            <a:r>
              <a:rPr lang="en-GB" sz="3000" dirty="0"/>
              <a:t>…</a:t>
            </a:r>
          </a:p>
          <a:p>
            <a:pPr algn="l"/>
            <a:endParaRPr lang="en-GB" sz="3000" dirty="0"/>
          </a:p>
          <a:p>
            <a:pPr algn="l"/>
            <a:r>
              <a:rPr lang="en-GB" sz="3000" b="1" dirty="0"/>
              <a:t>Module Leader: 	</a:t>
            </a:r>
            <a:r>
              <a:rPr lang="en-US" sz="3000" cap="none" dirty="0"/>
              <a:t>Kenneth Cohen</a:t>
            </a:r>
            <a:endParaRPr lang="en-GB" sz="3000" cap="none" dirty="0"/>
          </a:p>
          <a:p>
            <a:pPr algn="l"/>
            <a:r>
              <a:rPr lang="en-GB" sz="3000" b="1" dirty="0"/>
              <a:t>Email: 					</a:t>
            </a:r>
            <a:r>
              <a:rPr lang="en-GB" sz="3000" cap="none" dirty="0"/>
              <a:t>kenneth.cohen@london.aru.ac.uk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BFE3-2F1B-C349-8CDF-2C817E2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Values in industry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252837" y="1651645"/>
            <a:ext cx="5401340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What do you think the values of these companies are?</a:t>
            </a:r>
          </a:p>
          <a:p>
            <a:pPr marL="342900" indent="-342900"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Look 3 of the companies up with your group:</a:t>
            </a:r>
          </a:p>
          <a:p>
            <a:pPr marL="342900" indent="-342900">
              <a:buAutoNum type="arabi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lphaL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Can you find their values? What are they?</a:t>
            </a:r>
          </a:p>
          <a:p>
            <a:pPr marL="800100" lvl="1" indent="-342900">
              <a:buAutoNum type="alphaLcPeriod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AutoNum type="alphaLcPeriod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Do you think these values match your perception of the companies? 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DC3138-09C1-8644-3FB6-78408D98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5" y="1764298"/>
            <a:ext cx="5727404" cy="45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8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99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wall clock on a yellow backgroun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6" r="19192" b="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/>
              <a:t>BREAK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4" b="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Identifying career options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8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Preliminary career plans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7" y="2036311"/>
            <a:ext cx="1049540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What industries are you interested in working in? What attracts you to those industries?</a:t>
            </a:r>
          </a:p>
          <a:p>
            <a:endParaRPr lang="en-GB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Have you ever worked in a job in the industries you mentioned above?</a:t>
            </a:r>
          </a:p>
        </p:txBody>
      </p:sp>
    </p:spTree>
    <p:extLst>
      <p:ext uri="{BB962C8B-B14F-4D97-AF65-F5344CB8AC3E}">
        <p14:creationId xmlns:p14="http://schemas.microsoft.com/office/powerpoint/2010/main" val="265711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Looking at career options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7" y="1482231"/>
            <a:ext cx="1013142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On your electronic device, go to the following website and read about one industry that is of potential interest to you: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https://www.prospects.ac.uk/job-profiles/browse-sector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Go to TASK 3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3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and complete the table for your chosen profession.</a:t>
            </a: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EF80E903-3BCE-36EE-1E48-D8FF6E9D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90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596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Looking at career options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F7D7D-6AC9-40FD-1EA8-84D35E2EEAF8}"/>
              </a:ext>
            </a:extLst>
          </p:cNvPr>
          <p:cNvSpPr txBox="1"/>
          <p:nvPr/>
        </p:nvSpPr>
        <p:spPr>
          <a:xfrm>
            <a:off x="1030286" y="1248315"/>
            <a:ext cx="1013142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Discuss with your peers what you have found out about your chosen industry. Use the questions below to help guide you: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Did the job profile match what you expected from this profession? How so? 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What is one thing that you found surprising about the profession you looked at?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Do you feel prepared to meet the challenges of this profession?</a:t>
            </a:r>
          </a:p>
          <a:p>
            <a:pPr marL="514350" indent="-514350">
              <a:buFont typeface="+mj-lt"/>
              <a:buAutoNum type="arabicPeriod"/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What do you think are the values of this profession?</a:t>
            </a:r>
          </a:p>
          <a:p>
            <a:pPr marL="514350" indent="-514350">
              <a:buFont typeface="+mj-lt"/>
              <a:buAutoNum type="arabicPeriod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4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ll covered with sticky notes.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9" b="45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3500" b="1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After today’s class you should be able to:</a:t>
            </a:r>
          </a:p>
          <a:p>
            <a:endParaRPr lang="en-GB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Articulate some of your core work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Find the core values of various industries</a:t>
            </a:r>
            <a:endParaRPr lang="en-GB" sz="32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Summarize the main characteristics of your chosen career</a:t>
            </a:r>
          </a:p>
        </p:txBody>
      </p:sp>
    </p:spTree>
    <p:extLst>
      <p:ext uri="{BB962C8B-B14F-4D97-AF65-F5344CB8AC3E}">
        <p14:creationId xmlns:p14="http://schemas.microsoft.com/office/powerpoint/2010/main" val="209847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B5756-449D-954E-8FF9-94922B9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FFFF"/>
                </a:solidFill>
                <a:latin typeface="+mn-lt"/>
              </a:rPr>
              <a:t>Week 3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-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In Today’s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7C5A2-796C-9949-AD61-A7C158E5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49C4A4A-20FF-17D5-896E-4DB48B2B3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69593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egnant woman at work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0453" b="2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33795"/>
            <a:ext cx="10131425" cy="1456267"/>
          </a:xfrm>
        </p:spPr>
        <p:txBody>
          <a:bodyPr>
            <a:normAutofit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sz="5000" b="1"/>
              <a:t>HOMEWORK</a:t>
            </a:r>
            <a:endParaRPr lang="en-GB" sz="5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690062"/>
            <a:ext cx="10871511" cy="1738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TASK 4 of the </a:t>
            </a:r>
            <a:r>
              <a:rPr lang="en-GB" sz="3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3 – Worksheet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6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3BDF3B61-C494-143D-7279-A61828B34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85800" y="2869574"/>
            <a:ext cx="10820400" cy="319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Cottrell, S. (2015)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Skills For Success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, 3rd Ed. London, Red Globe Press</a:t>
            </a:r>
          </a:p>
          <a:p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Motivational Madness (2020),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Denzel Washington’s Life Advice Will Leave You Speechless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https://www.youtube.com/watch?v=e3FfL46OzYI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[Accessed on: 16</a:t>
            </a:r>
            <a:r>
              <a:rPr lang="en-US" sz="2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 February 2022]</a:t>
            </a:r>
          </a:p>
          <a:p>
            <a:endParaRPr lang="en-US" sz="25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Prospects (n.d.)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Browse Sector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</a:t>
            </a:r>
            <a:r>
              <a:rPr lang="en-US" sz="2500" i="1" dirty="0">
                <a:latin typeface="Calibri" panose="020F0502020204030204" pitchFamily="34" charset="0"/>
                <a:cs typeface="Calibri" panose="020F0502020204030204" pitchFamily="34" charset="0"/>
              </a:rPr>
              <a:t>https://www.prospects.ac.uk/job-profiles/browse-sector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&gt; [accessed on 26</a:t>
            </a:r>
            <a:r>
              <a:rPr lang="en-GB" sz="2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 August 2022]</a:t>
            </a:r>
          </a:p>
          <a:p>
            <a:endParaRPr lang="en-GB" i="1" dirty="0">
              <a:solidFill>
                <a:schemeClr val="accent6"/>
              </a:solidFill>
              <a:latin typeface="Raleway"/>
              <a:cs typeface="Calibri" panose="020F0502020204030204" pitchFamily="34" charset="0"/>
            </a:endParaRPr>
          </a:p>
          <a:p>
            <a:endParaRPr lang="en-GB" dirty="0"/>
          </a:p>
          <a:p>
            <a:endParaRPr lang="en-GB" dirty="0">
              <a:latin typeface="Ralewa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p of students working in library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71" b="7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 review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Homework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214656"/>
            <a:ext cx="10894265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group the steps you have come up with to improve your mindset on your chosen topic.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Summarize with your partners what you understood from the chapter ‘Why Mindset Matters’ (Chap. 6 of </a:t>
            </a:r>
            <a:r>
              <a:rPr lang="en-GB" sz="35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Successful Career Toolkit</a:t>
            </a: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group the 3 stress management strategies that you chose to attempt for this trimester. Why did you chose these strategies?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79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30" b="131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IDENTIFYING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972170" y="1928798"/>
            <a:ext cx="876671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500" dirty="0"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What are some of the beliefs that you hold in relation to your professional and social context?</a:t>
            </a:r>
          </a:p>
        </p:txBody>
      </p:sp>
    </p:spTree>
    <p:extLst>
      <p:ext uri="{BB962C8B-B14F-4D97-AF65-F5344CB8AC3E}">
        <p14:creationId xmlns:p14="http://schemas.microsoft.com/office/powerpoint/2010/main" val="324203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Denzel’s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1886268"/>
            <a:ext cx="10131424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Raleway" pitchFamily="2" charset="77"/>
              </a:rPr>
              <a:t>Watch part of Denzel Washington’s speech (up to 5.47) and highlight the values which are reflected in his words in TASK 1a of the </a:t>
            </a:r>
            <a:r>
              <a:rPr lang="en-GB" sz="3200" b="1" dirty="0">
                <a:solidFill>
                  <a:schemeClr val="accent6"/>
                </a:solidFill>
                <a:latin typeface="Raleway" pitchFamily="2" charset="77"/>
                <a:cs typeface="Calibri" panose="020F0502020204030204" pitchFamily="34" charset="0"/>
              </a:rPr>
              <a:t>PD1 Week 3 – Worksheet</a:t>
            </a:r>
            <a:r>
              <a:rPr lang="en-GB" sz="3200" dirty="0">
                <a:solidFill>
                  <a:schemeClr val="accent6"/>
                </a:solidFill>
                <a:latin typeface="Raleway" pitchFamily="2" charset="77"/>
                <a:cs typeface="Calibri" panose="020F0502020204030204" pitchFamily="34" charset="0"/>
              </a:rPr>
              <a:t> </a:t>
            </a:r>
            <a:r>
              <a:rPr lang="en-GB" sz="3200" dirty="0">
                <a:latin typeface="Raleway"/>
              </a:rPr>
              <a:t>document.</a:t>
            </a:r>
          </a:p>
          <a:p>
            <a:endParaRPr lang="en-GB" sz="3200" b="1" dirty="0">
              <a:solidFill>
                <a:schemeClr val="accent6"/>
              </a:solidFill>
              <a:latin typeface="Raleway" pitchFamily="2" charset="77"/>
            </a:endParaRPr>
          </a:p>
          <a:p>
            <a:r>
              <a:rPr lang="en-US" sz="3200" b="1" i="1" dirty="0">
                <a:solidFill>
                  <a:schemeClr val="accent6"/>
                </a:solidFill>
                <a:latin typeface="Raleway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https://www.youtube.com/watch?v=e3FfL46OzYI</a:t>
            </a:r>
            <a:endParaRPr lang="en-US" sz="3200" b="1" i="1" dirty="0">
              <a:solidFill>
                <a:schemeClr val="accent6"/>
              </a:solidFill>
              <a:latin typeface="Raleway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29972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Your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2566752"/>
            <a:ext cx="10131424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Discuss with your group the questions in TASK 1b of the </a:t>
            </a:r>
            <a:r>
              <a:rPr lang="en-GB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3 – Worksheet</a:t>
            </a:r>
            <a:r>
              <a:rPr lang="en-GB" sz="4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document about your own core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059B041E-67FF-12F3-0BB0-9B4A3379D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Values in industry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461807" y="2077654"/>
            <a:ext cx="10131424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Go to the VLE tile for week 3 and open the </a:t>
            </a:r>
            <a:r>
              <a:rPr lang="en-GB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3 – Skills for Success p.254-255</a:t>
            </a:r>
            <a:r>
              <a:rPr lang="en-GB" sz="4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document. Skim read the text the work in groups to complete the questions in TASK 2 of the </a:t>
            </a:r>
            <a:r>
              <a:rPr lang="en-GB" sz="4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3 – Worksheet</a:t>
            </a: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6062910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{79437FF1-848F-D445-834A-9CE71C04F337}tf10001058</Template>
  <TotalTime>39656</TotalTime>
  <Words>676</Words>
  <Application>Microsoft Macintosh PowerPoint</Application>
  <PresentationFormat>Widescreen</PresentationFormat>
  <Paragraphs>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Raleway</vt:lpstr>
      <vt:lpstr>Celestial</vt:lpstr>
      <vt:lpstr>Professional Development Skills  Part 1   Week 3 – Station 2 &amp; 3: Assessing Yourself  and Identifying career Options</vt:lpstr>
      <vt:lpstr>Week 3 - In Today’s class</vt:lpstr>
      <vt:lpstr>Homework review</vt:lpstr>
      <vt:lpstr>Homework Review</vt:lpstr>
      <vt:lpstr>IDENTIFYING VALUES</vt:lpstr>
      <vt:lpstr>Values</vt:lpstr>
      <vt:lpstr>Denzel’s values</vt:lpstr>
      <vt:lpstr>Your values</vt:lpstr>
      <vt:lpstr>Values in industry 1</vt:lpstr>
      <vt:lpstr>Values in industry 2</vt:lpstr>
      <vt:lpstr>Any questions?</vt:lpstr>
      <vt:lpstr>BREAK TIME</vt:lpstr>
      <vt:lpstr>Identifying career options</vt:lpstr>
      <vt:lpstr>Preliminary career plans</vt:lpstr>
      <vt:lpstr>Looking at career options 1</vt:lpstr>
      <vt:lpstr>Looking at career options 2</vt:lpstr>
      <vt:lpstr>Any questions?</vt:lpstr>
      <vt:lpstr>Summary</vt:lpstr>
      <vt:lpstr>SUMMARY</vt:lpstr>
      <vt:lpstr>Homework</vt:lpstr>
      <vt:lpstr>HOMEWORK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Kenz M BC</dc:creator>
  <cp:lastModifiedBy>Kenz M BC</cp:lastModifiedBy>
  <cp:revision>98</cp:revision>
  <dcterms:created xsi:type="dcterms:W3CDTF">2022-06-22T16:50:06Z</dcterms:created>
  <dcterms:modified xsi:type="dcterms:W3CDTF">2023-01-27T18:08:32Z</dcterms:modified>
</cp:coreProperties>
</file>